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36"/>
  </p:notesMasterIdLst>
  <p:sldIdLst>
    <p:sldId id="320" r:id="rId2"/>
    <p:sldId id="336" r:id="rId3"/>
    <p:sldId id="328" r:id="rId4"/>
    <p:sldId id="322" r:id="rId5"/>
    <p:sldId id="359" r:id="rId6"/>
    <p:sldId id="323" r:id="rId7"/>
    <p:sldId id="347" r:id="rId8"/>
    <p:sldId id="348" r:id="rId9"/>
    <p:sldId id="349" r:id="rId10"/>
    <p:sldId id="350" r:id="rId11"/>
    <p:sldId id="351" r:id="rId12"/>
    <p:sldId id="353" r:id="rId13"/>
    <p:sldId id="354" r:id="rId14"/>
    <p:sldId id="355" r:id="rId15"/>
    <p:sldId id="352" r:id="rId16"/>
    <p:sldId id="366" r:id="rId17"/>
    <p:sldId id="358" r:id="rId18"/>
    <p:sldId id="357" r:id="rId19"/>
    <p:sldId id="330" r:id="rId20"/>
    <p:sldId id="360" r:id="rId21"/>
    <p:sldId id="327" r:id="rId22"/>
    <p:sldId id="362" r:id="rId23"/>
    <p:sldId id="367" r:id="rId24"/>
    <p:sldId id="361" r:id="rId25"/>
    <p:sldId id="332" r:id="rId26"/>
    <p:sldId id="333" r:id="rId27"/>
    <p:sldId id="356" r:id="rId28"/>
    <p:sldId id="363" r:id="rId29"/>
    <p:sldId id="368" r:id="rId30"/>
    <p:sldId id="365" r:id="rId31"/>
    <p:sldId id="364" r:id="rId32"/>
    <p:sldId id="331" r:id="rId33"/>
    <p:sldId id="342" r:id="rId34"/>
    <p:sldId id="34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/>
    <p:restoredTop sz="93253"/>
  </p:normalViewPr>
  <p:slideViewPr>
    <p:cSldViewPr snapToGrid="0" snapToObjects="1">
      <p:cViewPr varScale="1">
        <p:scale>
          <a:sx n="87" d="100"/>
          <a:sy n="87" d="100"/>
        </p:scale>
        <p:origin x="200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03/05/2022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360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676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7EC9949-CB84-8744-B7F9-523B42C9F0F2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D06B-FB25-AD48-A55C-C0CB7007E87F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365E22-A2F6-2E46-82ED-98A4BC2986C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9DED91C-1266-1D46-AC75-BC3B1EFCC19D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7C5EA0-C186-DF4E-B53F-12C0A4680ABA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C1C6-7FF2-7647-A801-EFACE3F9C58C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9A08-7ED8-934C-98AE-1A8B908CDEA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B298-982F-B943-AAB5-6B43DBA3C7A1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C8378EC-E7AD-0E4A-9716-5EA7FA66505B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444CD-2A02-1F4F-82AF-5D4254D87F2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2039EF7-8B12-1446-BBE6-7E9AB08AD1C3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07E39-0E08-3F42-859F-494E010F77B5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0341-36B7-E34F-8953-427B2F73AFE9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971E-4DFD-2442-94F1-E1D6424FA17C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C3D4-9E05-B74F-A61F-68592C696C49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5EFE0-2C5E-7F4F-BA8A-C5B916EFB2A9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03BE-FEB9-5240-AD1C-95DA7801C95B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3B262-08FE-BD44-9154-34F5E6519240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malldb.org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acep.com.br/ws/77021090/js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postmon.com.br/v1/cep/7702109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ser_(computing)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hyperlink" Target="https://github.com/ninech/REST-in-Pea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fielding/pubs/dissertation/fielding_dissertation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positorio.unb.br/handle/10482/1036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Introdução aos</a:t>
            </a:r>
            <a:b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</a:b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7786127" cy="2059336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dados podem ser alterados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enviados de volta pro servidor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D618A-E3C2-A94A-9FF5-74D749B4CCE1}"/>
              </a:ext>
            </a:extLst>
          </p:cNvPr>
          <p:cNvSpPr txBox="1"/>
          <p:nvPr/>
        </p:nvSpPr>
        <p:spPr>
          <a:xfrm>
            <a:off x="2535750" y="5282553"/>
            <a:ext cx="4380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“TV LCD”,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19BB1AC-F01A-2746-B6F4-F2F73AAF490F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updateProduto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4326A0-089C-5141-9DE0-EDB978B7643F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34153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52FFB2-7F00-4341-9BCE-ED46C93446AD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updateProduto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B341C9-BD50-044A-96D1-9ADB37AD2C1F}"/>
              </a:ext>
            </a:extLst>
          </p:cNvPr>
          <p:cNvCxnSpPr>
            <a:cxnSpLocks/>
          </p:cNvCxnSpPr>
          <p:nvPr/>
        </p:nvCxnSpPr>
        <p:spPr>
          <a:xfrm>
            <a:off x="2371709" y="5196500"/>
            <a:ext cx="6522418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D4220-D8C1-124B-905C-C8937E970EDE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2"/>
            <a:ext cx="7786127" cy="2044715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servidor pode salvar em BD, mas não sabe nada da requisição anterior</a:t>
            </a:r>
          </a:p>
          <a:p>
            <a:pPr marL="0" indent="0">
              <a:buNone/>
            </a:pP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D618A-E3C2-A94A-9FF5-74D749B4CCE1}"/>
              </a:ext>
            </a:extLst>
          </p:cNvPr>
          <p:cNvSpPr txBox="1"/>
          <p:nvPr/>
        </p:nvSpPr>
        <p:spPr>
          <a:xfrm>
            <a:off x="2535750" y="5282553"/>
            <a:ext cx="4186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</a:t>
            </a:r>
            <a:r>
              <a:rPr lang="pt-BR" b="1" dirty="0" err="1"/>
              <a:t>SmartTV</a:t>
            </a:r>
            <a:r>
              <a:rPr lang="pt-BR" b="1" dirty="0"/>
              <a:t> LCD</a:t>
            </a:r>
            <a:r>
              <a:rPr lang="pt-BR" dirty="0"/>
              <a:t>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2E42A-83E9-6245-8535-9C5E0ED12BE2}"/>
              </a:ext>
            </a:extLst>
          </p:cNvPr>
          <p:cNvSpPr txBox="1"/>
          <p:nvPr/>
        </p:nvSpPr>
        <p:spPr>
          <a:xfrm>
            <a:off x="3649708" y="4524929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 PUT</a:t>
            </a:r>
          </a:p>
          <a:p>
            <a:pPr algn="ctr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servidor.com</a:t>
            </a:r>
            <a:r>
              <a:rPr lang="pt-BR" dirty="0"/>
              <a:t>/produto/</a:t>
            </a:r>
          </a:p>
        </p:txBody>
      </p:sp>
    </p:spTree>
    <p:extLst>
      <p:ext uri="{BB962C8B-B14F-4D97-AF65-F5344CB8AC3E}">
        <p14:creationId xmlns:p14="http://schemas.microsoft.com/office/powerpoint/2010/main" val="27759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5 0 " pathEditMode="relative" ptsTypes="AA">
                                      <p:cBhvr>
                                        <p:cTn id="25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5 0 " pathEditMode="relative" ptsTypes="AA">
                                      <p:cBhvr>
                                        <p:cTn id="27" dur="2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25E-6 -1.85185E-6 L 0.25625 -1.85185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5 0 " pathEditMode="relative" ptsTypes="AA">
                                      <p:cBhvr>
                                        <p:cTn id="31" dur="2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0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build="allAtOnce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62" y="1634067"/>
            <a:ext cx="3412205" cy="23960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como se o servidor tivesse perda de memória recente 🤣</a:t>
            </a:r>
          </a:p>
          <a:p>
            <a:pPr marL="0" indent="0">
              <a:buNone/>
            </a:pPr>
            <a:endParaRPr lang="pt-BR" sz="3200" b="1" dirty="0">
              <a:solidFill>
                <a:srgbClr val="FFFF00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B8A427-FE0F-B347-A3BD-01C9A35BDD2C}"/>
              </a:ext>
            </a:extLst>
          </p:cNvPr>
          <p:cNvSpPr txBox="1">
            <a:spLocks/>
          </p:cNvSpPr>
          <p:nvPr/>
        </p:nvSpPr>
        <p:spPr>
          <a:xfrm rot="-5400000">
            <a:off x="8554534" y="3313668"/>
            <a:ext cx="6655400" cy="263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Imagem: </a:t>
            </a:r>
            <a:r>
              <a:rPr lang="pt-BR" sz="16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https</a:t>
            </a:r>
            <a:r>
              <a:rPr lang="pt-BR" sz="16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://</a:t>
            </a:r>
            <a:r>
              <a:rPr lang="pt-BR" sz="16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www.picuki.com</a:t>
            </a:r>
            <a:r>
              <a:rPr lang="pt-BR" sz="16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/media/2249781617765073299</a:t>
            </a:r>
          </a:p>
        </p:txBody>
      </p:sp>
    </p:spTree>
    <p:extLst>
      <p:ext uri="{BB962C8B-B14F-4D97-AF65-F5344CB8AC3E}">
        <p14:creationId xmlns:p14="http://schemas.microsoft.com/office/powerpoint/2010/main" val="41856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29" y="381000"/>
            <a:ext cx="11066071" cy="1007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servidor não precisa lembrar a “conversa” para entender uma mensagem recebida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B8A427-FE0F-B347-A3BD-01C9A35BDD2C}"/>
              </a:ext>
            </a:extLst>
          </p:cNvPr>
          <p:cNvSpPr txBox="1">
            <a:spLocks/>
          </p:cNvSpPr>
          <p:nvPr/>
        </p:nvSpPr>
        <p:spPr>
          <a:xfrm rot="-5400000">
            <a:off x="8546800" y="3305933"/>
            <a:ext cx="6655400" cy="279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Imagem: 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https</a:t>
            </a: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://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wedevs.com</a:t>
            </a:r>
            <a:endParaRPr lang="pt-BR" sz="1800" dirty="0">
              <a:solidFill>
                <a:schemeClr val="bg1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75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29" y="381000"/>
            <a:ext cx="11066071" cy="1007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Isso tudo significa um servidor</a:t>
            </a:r>
            <a:r>
              <a:rPr lang="pt-BR" sz="3200" b="1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i="1" dirty="0" err="1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endParaRPr lang="pt-BR" sz="3200" b="1" i="1" dirty="0">
              <a:solidFill>
                <a:srgbClr val="FFFF00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B8A427-FE0F-B347-A3BD-01C9A35BDD2C}"/>
              </a:ext>
            </a:extLst>
          </p:cNvPr>
          <p:cNvSpPr txBox="1">
            <a:spLocks/>
          </p:cNvSpPr>
          <p:nvPr/>
        </p:nvSpPr>
        <p:spPr>
          <a:xfrm rot="-5400000">
            <a:off x="8546800" y="3305933"/>
            <a:ext cx="6655400" cy="279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Imagem: 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https</a:t>
            </a: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://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wedevs.com</a:t>
            </a:r>
            <a:endParaRPr lang="pt-BR" sz="1800" dirty="0">
              <a:solidFill>
                <a:schemeClr val="bg1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40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3" y="1744133"/>
            <a:ext cx="10490339" cy="4876805"/>
          </a:xfrm>
        </p:spPr>
        <p:txBody>
          <a:bodyPr>
            <a:noAutofit/>
          </a:bodyPr>
          <a:lstStyle/>
          <a:p>
            <a:pPr algn="just"/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foi apresentado em 2000, na tese de doutorado de Roy Fielding. </a:t>
            </a:r>
          </a:p>
          <a:p>
            <a:pPr algn="just"/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Um dos autores de padrões web como o HTTP e do servidor web Apache.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20077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Origem do REST</a:t>
            </a:r>
            <a:endParaRPr lang="pt-BR" i="1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29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3" y="1128649"/>
            <a:ext cx="10490339" cy="549228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Cada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deve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conter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todas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as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informações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necessárias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para 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entendê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-la.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pode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aproveitar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dados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contextuais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armazenados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pelo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</a:p>
          <a:p>
            <a:pPr marL="0" indent="0" algn="just">
              <a:buNone/>
            </a:pPr>
            <a:endParaRPr lang="en-US" sz="28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just">
              <a:buNone/>
            </a:pP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estado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sessão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deve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ser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mantido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completamente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cliente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sessão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usuários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cookies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vai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contra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restrição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</a:p>
          <a:p>
            <a:pPr marL="0" indent="0" algn="just">
              <a:buNone/>
            </a:pPr>
            <a:endParaRPr lang="en-US" sz="1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r">
              <a:buNone/>
            </a:pP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Roy Fielding, </a:t>
            </a:r>
            <a:r>
              <a:rPr lang="en-US" sz="28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Ph.D</a:t>
            </a: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Thesis, 2000.</a:t>
            </a:r>
            <a:endParaRPr lang="pt-BR" sz="28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20077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Requisições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stateless</a:t>
            </a:r>
            <a:endParaRPr lang="pt-BR" i="1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013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3" y="1913466"/>
            <a:ext cx="10490339" cy="386080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Simplifica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implementação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tem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manter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dados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cada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  <a:p>
            <a:pPr marL="0" indent="0" algn="just">
              <a:buNone/>
            </a:pPr>
            <a:endParaRPr lang="en-US" sz="28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just">
              <a:buNone/>
            </a:pP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Aumentar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escalabilidade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reduzindo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computacionais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  <a:p>
            <a:pPr marL="0" indent="0" algn="just">
              <a:buNone/>
            </a:pPr>
            <a:endParaRPr lang="en-US" sz="1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r">
              <a:buNone/>
            </a:pP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Roy Fielding, </a:t>
            </a:r>
            <a:r>
              <a:rPr lang="en-US" sz="28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Ph.D</a:t>
            </a: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Thesis, 2000.</a:t>
            </a:r>
            <a:endParaRPr lang="pt-BR" sz="28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20077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Requisições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stateless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236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032153"/>
            <a:ext cx="10490339" cy="3894514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Cada URL requisitado dá acesso a um estado de um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  <a:p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alvo de um link (URL) = qualquer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info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possa ser nomeada (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doc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img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serviço de previsão do tempo, pessoa, produto,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(Fielding, 2000).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cód. produto pra acessar seus dados, o recurso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624110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Fluxo de requisições </a:t>
            </a:r>
            <a:r>
              <a:rPr lang="pt-BR" b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0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18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913467"/>
            <a:ext cx="10785084" cy="4698312"/>
          </a:xfrm>
        </p:spPr>
        <p:txBody>
          <a:bodyPr>
            <a:noAutofit/>
          </a:bodyPr>
          <a:lstStyle/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recurso e o envia pro servidor: recurso estará em um estado de alteração (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Update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Transferimos de um estado do recurso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Fluxo de requisições </a:t>
            </a:r>
            <a:r>
              <a:rPr lang="pt-BR" b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padrão da W3C,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Estilo de arquitetura de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software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pra serviços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11" y="1036536"/>
            <a:ext cx="7442339" cy="2150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isso “Transferência de Estado”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7713133" y="6383179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Imagem: </a:t>
            </a:r>
            <a:r>
              <a:rPr lang="pt-BR" sz="1600" dirty="0">
                <a:hlinkClick r:id="rId3"/>
              </a:rPr>
              <a:t>https://smalldb.org</a:t>
            </a:r>
            <a:r>
              <a:rPr lang="pt-BR" sz="1600" dirty="0"/>
              <a:t> 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A454D52-5CE4-9844-A7F3-EF601B77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400" y="618987"/>
            <a:ext cx="3887289" cy="56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8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1185994" cy="4744652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JSON como formato de dados convencional.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Qualquer outro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formato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válido (XML,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pt-BR" sz="40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Representação</a:t>
            </a:r>
            <a:b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 sendo trafegado em um determinado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formato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Formato de dados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5" y="1326873"/>
            <a:ext cx="9949861" cy="47446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 err="1">
                <a:solidFill>
                  <a:srgbClr val="FF00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dirty="0" err="1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b="1" dirty="0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dirty="0" err="1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(REST)</a:t>
            </a:r>
          </a:p>
          <a:p>
            <a:pPr marL="0" indent="0" algn="ctr">
              <a:buNone/>
            </a:pP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b="1" dirty="0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Transferência de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Recursos</a:t>
            </a:r>
            <a:b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Recursos sendo </a:t>
            </a:r>
            <a:r>
              <a:rPr lang="pt-BR" sz="3200" b="1" dirty="0">
                <a:solidFill>
                  <a:srgbClr val="FF00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Representados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diferentes formatos (como JSON)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583" y="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Juntando as peças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44FFF7E-D8A8-9B43-85B6-7872AE47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9466" y="2033076"/>
            <a:ext cx="1278311" cy="1278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ABEAA2-E81C-2A48-8979-CF4FE253FEF4}"/>
              </a:ext>
            </a:extLst>
          </p:cNvPr>
          <p:cNvSpPr txBox="1"/>
          <p:nvPr/>
        </p:nvSpPr>
        <p:spPr>
          <a:xfrm>
            <a:off x="5435600" y="4486915"/>
            <a:ext cx="695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urier" pitchFamily="2" charset="0"/>
              </a:rPr>
              <a:t>{</a:t>
            </a:r>
          </a:p>
          <a:p>
            <a:r>
              <a:rPr lang="pt-BR" sz="2800" dirty="0">
                <a:latin typeface="Courier" pitchFamily="2" charset="0"/>
              </a:rPr>
              <a:t>    “</a:t>
            </a:r>
            <a:r>
              <a:rPr lang="pt-BR" sz="2800" dirty="0" err="1">
                <a:latin typeface="Courier" pitchFamily="2" charset="0"/>
              </a:rPr>
              <a:t>cod</a:t>
            </a:r>
            <a:r>
              <a:rPr lang="pt-BR" sz="2800" dirty="0">
                <a:latin typeface="Courier" pitchFamily="2" charset="0"/>
              </a:rPr>
              <a:t>”: 1,</a:t>
            </a:r>
          </a:p>
          <a:p>
            <a:r>
              <a:rPr lang="pt-BR" sz="2800" dirty="0">
                <a:latin typeface="Courier" pitchFamily="2" charset="0"/>
              </a:rPr>
              <a:t>    “</a:t>
            </a:r>
            <a:r>
              <a:rPr lang="pt-BR" sz="2800" dirty="0" err="1">
                <a:latin typeface="Courier" pitchFamily="2" charset="0"/>
              </a:rPr>
              <a:t>descricao</a:t>
            </a:r>
            <a:r>
              <a:rPr lang="pt-BR" sz="2800" dirty="0">
                <a:latin typeface="Courier" pitchFamily="2" charset="0"/>
              </a:rPr>
              <a:t>”: “</a:t>
            </a:r>
            <a:r>
              <a:rPr lang="pt-BR" sz="2800" dirty="0" err="1">
                <a:latin typeface="Courier" pitchFamily="2" charset="0"/>
              </a:rPr>
              <a:t>SmartTV</a:t>
            </a:r>
            <a:r>
              <a:rPr lang="pt-BR" sz="2800" dirty="0">
                <a:latin typeface="Courier" pitchFamily="2" charset="0"/>
              </a:rPr>
              <a:t> LCD”,</a:t>
            </a:r>
          </a:p>
          <a:p>
            <a:r>
              <a:rPr lang="pt-BR" sz="2800" dirty="0">
                <a:latin typeface="Courier" pitchFamily="2" charset="0"/>
              </a:rPr>
              <a:t>    “marca”: “Nova”</a:t>
            </a:r>
            <a:br>
              <a:rPr lang="pt-BR" sz="2800" dirty="0">
                <a:latin typeface="Courier" pitchFamily="2" charset="0"/>
              </a:rPr>
            </a:br>
            <a:r>
              <a:rPr lang="pt-BR" sz="28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62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5" y="2404533"/>
            <a:ext cx="10906595" cy="36669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arquitetural para o desenvolvimento de aplicações distribuídas, fornecendo serviços web para Transferência de Estado de Recursos entre cliente e servidor.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3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Web Services</a:t>
            </a:r>
          </a:p>
          <a:p>
            <a:pPr marL="0" indent="0" algn="ctr">
              <a:buNone/>
            </a:pP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sufixo da língua inglesa para transformar substantivos em adjetivos (e.g.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qualidade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tais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WS’s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Detalhes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2640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319586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CEP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6A8AA-1F9E-6C44-BA5F-8B1D8FBF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apps.correios.com.br</a:t>
            </a:r>
            <a:r>
              <a:rPr lang="en-US" sz="2800" dirty="0"/>
              <a:t>/....../</a:t>
            </a:r>
            <a:r>
              <a:rPr lang="en-US" sz="2800" dirty="0" err="1"/>
              <a:t>AtendeCliente?cep</a:t>
            </a:r>
            <a:r>
              <a:rPr lang="en-US" sz="2800" dirty="0"/>
              <a:t>=</a:t>
            </a:r>
            <a:r>
              <a:rPr lang="en-US" sz="2800" b="1" dirty="0">
                <a:solidFill>
                  <a:srgbClr val="0070C0"/>
                </a:solidFill>
              </a:rPr>
              <a:t>77021090</a:t>
            </a:r>
          </a:p>
          <a:p>
            <a:pPr algn="ctr"/>
            <a:r>
              <a:rPr lang="en-US" sz="2400" i="1" dirty="0" err="1"/>
              <a:t>ou</a:t>
            </a:r>
            <a:r>
              <a:rPr lang="en-US" sz="2400" i="1" dirty="0"/>
              <a:t> </a:t>
            </a:r>
            <a:r>
              <a:rPr lang="en-US" sz="2400" i="1" dirty="0" err="1"/>
              <a:t>melhor</a:t>
            </a:r>
            <a:r>
              <a:rPr lang="en-US" sz="2400" i="1" dirty="0"/>
              <a:t> </a:t>
            </a:r>
            <a:r>
              <a:rPr lang="en-US" sz="2400" i="1" dirty="0" err="1"/>
              <a:t>ainda</a:t>
            </a:r>
            <a:endParaRPr lang="en-US" sz="2400" i="1" dirty="0"/>
          </a:p>
          <a:p>
            <a:pPr algn="ctr"/>
            <a:r>
              <a:rPr lang="en-US" sz="2800" dirty="0"/>
              <a:t>https://</a:t>
            </a:r>
            <a:r>
              <a:rPr lang="en-US" sz="2800" dirty="0" err="1"/>
              <a:t>apps.correios.com.br</a:t>
            </a:r>
            <a:r>
              <a:rPr lang="en-US" sz="2800" dirty="0"/>
              <a:t>/....../</a:t>
            </a:r>
            <a:r>
              <a:rPr lang="en-US" sz="2800" dirty="0" err="1"/>
              <a:t>AtendeCliente</a:t>
            </a:r>
            <a:r>
              <a:rPr lang="en-US" sz="2800" dirty="0"/>
              <a:t>/cep/</a:t>
            </a:r>
            <a:r>
              <a:rPr lang="en-US" sz="2800" b="1" dirty="0">
                <a:solidFill>
                  <a:srgbClr val="0070C0"/>
                </a:solidFill>
              </a:rPr>
              <a:t>77021090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4267201"/>
            <a:ext cx="10785084" cy="21921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Isso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funciona pois os Correios estão presos na década passada e ainda usam SOAP 😒</a:t>
            </a:r>
          </a:p>
          <a:p>
            <a:pPr marL="0" indent="0" algn="ctr">
              <a:buNone/>
            </a:pPr>
            <a:endParaRPr lang="pt-BR" sz="1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pt-BR" sz="66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⛓</a:t>
            </a:r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/>
      <p:bldP spid="5" grpId="1" uiExpan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Felizmente temos opções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https://viacep.com.br/ws/</a:t>
            </a:r>
            <a:r>
              <a:rPr lang="en-US" sz="2800" b="1" dirty="0">
                <a:solidFill>
                  <a:srgbClr val="0070C0"/>
                </a:solidFill>
                <a:hlinkClick r:id="rId3"/>
              </a:rPr>
              <a:t>77021090</a:t>
            </a:r>
            <a:r>
              <a:rPr lang="en-US" sz="2800" dirty="0">
                <a:hlinkClick r:id="rId3"/>
              </a:rPr>
              <a:t>/json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2800" b="1" dirty="0">
              <a:solidFill>
                <a:srgbClr val="0070C0"/>
              </a:solidFill>
            </a:endParaRPr>
          </a:p>
          <a:p>
            <a:pPr algn="ctr"/>
            <a:r>
              <a:rPr lang="en-US" sz="2800" dirty="0">
                <a:hlinkClick r:id="rId4"/>
              </a:rPr>
              <a:t>https://api.postmon.com.br/v1/cep/</a:t>
            </a:r>
            <a:r>
              <a:rPr lang="en-US" sz="2800" b="1" dirty="0">
                <a:solidFill>
                  <a:srgbClr val="0070C0"/>
                </a:solidFill>
                <a:hlinkClick r:id="rId4"/>
              </a:rPr>
              <a:t>77021090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4267201"/>
            <a:ext cx="10785084" cy="2192180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Pode testar no navegador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terminal Linux basta usar um dos comandos:</a:t>
            </a:r>
          </a:p>
          <a:p>
            <a:pPr marL="457200" lvl="1" indent="0">
              <a:buNone/>
            </a:pP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b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/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20909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 err="1"/>
              <a:t>Escalabilidade</a:t>
            </a:r>
            <a:endParaRPr lang="en-US" sz="3000" dirty="0"/>
          </a:p>
          <a:p>
            <a:r>
              <a:rPr lang="en-US" sz="2600" dirty="0" err="1"/>
              <a:t>Servidor</a:t>
            </a:r>
            <a:r>
              <a:rPr lang="en-US" sz="2600" dirty="0"/>
              <a:t> </a:t>
            </a:r>
            <a:r>
              <a:rPr lang="en-US" sz="2600" dirty="0" err="1"/>
              <a:t>não</a:t>
            </a:r>
            <a:r>
              <a:rPr lang="en-US" sz="2600" dirty="0"/>
              <a:t> </a:t>
            </a:r>
            <a:r>
              <a:rPr lang="en-US" sz="2600" dirty="0" err="1"/>
              <a:t>guarda</a:t>
            </a:r>
            <a:r>
              <a:rPr lang="en-US" sz="2600" dirty="0"/>
              <a:t> dados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memória</a:t>
            </a:r>
            <a:r>
              <a:rPr lang="en-US" sz="2600" dirty="0"/>
              <a:t> (</a:t>
            </a:r>
            <a:r>
              <a:rPr lang="en-US" sz="2600" i="1" dirty="0"/>
              <a:t>Stateless</a:t>
            </a:r>
            <a:r>
              <a:rPr lang="en-US" sz="2600" dirty="0"/>
              <a:t>) </a:t>
            </a:r>
            <a:r>
              <a:rPr lang="en-US" sz="2600" dirty="0" err="1"/>
              <a:t>pra</a:t>
            </a:r>
            <a:r>
              <a:rPr lang="en-US" sz="2600" dirty="0"/>
              <a:t> </a:t>
            </a:r>
            <a:r>
              <a:rPr lang="en-US" sz="2600" dirty="0" err="1"/>
              <a:t>cada</a:t>
            </a:r>
            <a:r>
              <a:rPr lang="en-US" sz="2600" dirty="0"/>
              <a:t> </a:t>
            </a:r>
            <a:r>
              <a:rPr lang="en-US" sz="2600" dirty="0" err="1"/>
              <a:t>cliente</a:t>
            </a:r>
            <a:endParaRPr lang="en-US" sz="2600" dirty="0"/>
          </a:p>
          <a:p>
            <a:r>
              <a:rPr lang="en-US" sz="2600" dirty="0" err="1"/>
              <a:t>Replicação</a:t>
            </a:r>
            <a:r>
              <a:rPr lang="en-US" sz="2600" dirty="0"/>
              <a:t> para </a:t>
            </a:r>
            <a:r>
              <a:rPr lang="en-US" sz="2600" dirty="0" err="1"/>
              <a:t>balancear</a:t>
            </a:r>
            <a:r>
              <a:rPr lang="en-US" sz="2600" dirty="0"/>
              <a:t> </a:t>
            </a:r>
            <a:r>
              <a:rPr lang="en-US" sz="2600" dirty="0" err="1"/>
              <a:t>carga</a:t>
            </a:r>
            <a:endParaRPr lang="en-US" sz="2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EF4FDC-0AC4-9D42-B6B0-476B7934360C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819C32-3049-674B-AEE2-848B7275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D64E54E-D245-7945-898C-49DF6A34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61131FF-5314-B440-B6E1-18D26C92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2" name="Picture 11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1A69E743-51B9-444A-8125-13A0B85B3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78350" y="4500831"/>
            <a:ext cx="698500" cy="698500"/>
          </a:xfrm>
          <a:prstGeom prst="rect">
            <a:avLst/>
          </a:prstGeom>
        </p:spPr>
      </p:pic>
      <p:pic>
        <p:nvPicPr>
          <p:cNvPr id="13" name="Picture 1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FF37BA83-D514-924E-9C82-12ED42D11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0156" y="4500831"/>
            <a:ext cx="698500" cy="698500"/>
          </a:xfrm>
          <a:prstGeom prst="rect">
            <a:avLst/>
          </a:prstGeom>
        </p:spPr>
      </p:pic>
      <p:pic>
        <p:nvPicPr>
          <p:cNvPr id="21" name="Picture 20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660D3CAD-4F75-DB46-AA52-4F522B2CE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86330" y="4500831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4.07407E-6 L 0.12604 4.07407E-6 " pathEditMode="relative" ptsTypes="AA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4.07407E-6 L 0.28789 4.07407E-6 " pathEditMode="relative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4.07407E-6 L 0.44896 4.07407E-6 " pathEditMode="relative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25508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 err="1"/>
              <a:t>Escalabilidade</a:t>
            </a:r>
            <a:endParaRPr lang="en-US" sz="3000" dirty="0"/>
          </a:p>
          <a:p>
            <a:r>
              <a:rPr lang="en-US" sz="2600" dirty="0" err="1"/>
              <a:t>Favorece</a:t>
            </a:r>
            <a:r>
              <a:rPr lang="en-US" sz="2600" dirty="0"/>
              <a:t> </a:t>
            </a:r>
            <a:r>
              <a:rPr lang="en-US" sz="2600" dirty="0" err="1"/>
              <a:t>tolerância</a:t>
            </a:r>
            <a:r>
              <a:rPr lang="en-US" sz="2600" dirty="0"/>
              <a:t> a </a:t>
            </a:r>
            <a:r>
              <a:rPr lang="en-US" sz="2600" dirty="0" err="1"/>
              <a:t>falhas</a:t>
            </a:r>
            <a:endParaRPr lang="en-US" sz="2600" dirty="0"/>
          </a:p>
          <a:p>
            <a:r>
              <a:rPr lang="en-US" sz="2600" b="1" i="1" dirty="0"/>
              <a:t>Code-on-Demand</a:t>
            </a:r>
            <a:r>
              <a:rPr lang="en-US" sz="2600" dirty="0"/>
              <a:t> </a:t>
            </a:r>
            <a:r>
              <a:rPr lang="en-US" sz="2600" dirty="0" err="1"/>
              <a:t>permite</a:t>
            </a:r>
            <a:r>
              <a:rPr lang="en-US" sz="2600" dirty="0"/>
              <a:t> download de </a:t>
            </a:r>
            <a:r>
              <a:rPr lang="en-US" sz="2600" i="1" dirty="0"/>
              <a:t>scripts</a:t>
            </a:r>
            <a:r>
              <a:rPr lang="en-US" sz="2600" dirty="0"/>
              <a:t> </a:t>
            </a:r>
            <a:r>
              <a:rPr lang="en-US" sz="2600" dirty="0" err="1"/>
              <a:t>pelo</a:t>
            </a:r>
            <a:r>
              <a:rPr lang="en-US" sz="2600" dirty="0"/>
              <a:t> </a:t>
            </a:r>
            <a:r>
              <a:rPr lang="en-US" sz="2600" dirty="0" err="1"/>
              <a:t>cliente</a:t>
            </a:r>
            <a:r>
              <a:rPr lang="en-US" sz="2600" dirty="0"/>
              <a:t>. </a:t>
            </a:r>
            <a:r>
              <a:rPr lang="en-US" sz="2600" dirty="0" err="1"/>
              <a:t>Reduz</a:t>
            </a:r>
            <a:r>
              <a:rPr lang="en-US" sz="2600" dirty="0"/>
              <a:t> </a:t>
            </a:r>
            <a:r>
              <a:rPr lang="en-US" sz="2600" dirty="0" err="1"/>
              <a:t>quantidade</a:t>
            </a:r>
            <a:r>
              <a:rPr lang="en-US" sz="2600" dirty="0"/>
              <a:t> de </a:t>
            </a:r>
            <a:r>
              <a:rPr lang="en-US" sz="2600" dirty="0" err="1"/>
              <a:t>código</a:t>
            </a:r>
            <a:r>
              <a:rPr lang="en-US" sz="2600" dirty="0"/>
              <a:t> </a:t>
            </a:r>
            <a:r>
              <a:rPr lang="en-US" sz="2600" dirty="0" err="1"/>
              <a:t>executado</a:t>
            </a:r>
            <a:r>
              <a:rPr lang="en-US" sz="2600" dirty="0"/>
              <a:t> </a:t>
            </a:r>
            <a:r>
              <a:rPr lang="en-US" sz="2600" dirty="0" err="1"/>
              <a:t>pelo</a:t>
            </a:r>
            <a:r>
              <a:rPr lang="en-US" sz="2600" dirty="0"/>
              <a:t> </a:t>
            </a:r>
            <a:r>
              <a:rPr lang="en-US" sz="2600" dirty="0" err="1"/>
              <a:t>servidor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É</a:t>
            </a:r>
            <a:r>
              <a:rPr lang="en-US" sz="2600" dirty="0"/>
              <a:t> o </a:t>
            </a:r>
            <a:r>
              <a:rPr lang="en-US" sz="2600" dirty="0" err="1"/>
              <a:t>chamado</a:t>
            </a:r>
            <a:r>
              <a:rPr lang="en-US" sz="2600" dirty="0"/>
              <a:t> </a:t>
            </a:r>
            <a:r>
              <a:rPr lang="en-US" sz="2600" b="1" i="1" dirty="0"/>
              <a:t>server offload</a:t>
            </a:r>
            <a:r>
              <a:rPr lang="en-US" sz="2600" i="1" dirty="0"/>
              <a:t>.</a:t>
            </a:r>
          </a:p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46603A-1044-CF49-A7ED-D01E033B65A6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59C0BAA-3AB4-6A43-8F13-77ACDF86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ED136DB-0B49-9343-A06B-4FCCE8F85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717ADB23-0EB4-584F-AEB6-AEA0064C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C5042FA-DADB-1243-B15E-6A0DBD722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3" name="Picture 2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834FABBE-EB0C-FE4B-A569-BA1387CCC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60369" y="4473698"/>
            <a:ext cx="698500" cy="69850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2701FDC-1AF2-2343-9313-71D974E39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17302" y="4473698"/>
            <a:ext cx="698500" cy="698500"/>
          </a:xfrm>
          <a:prstGeom prst="rect">
            <a:avLst/>
          </a:prstGeom>
        </p:spPr>
      </p:pic>
      <p:pic>
        <p:nvPicPr>
          <p:cNvPr id="25" name="Picture 24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8E1697E7-0685-4C4A-AA7F-481B4828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43101" y="44937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3 L 0.16875 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98530"/>
            <a:ext cx="11150739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4597234"/>
          </a:xfrm>
        </p:spPr>
        <p:txBody>
          <a:bodyPr>
            <a:noAutofit/>
          </a:bodyPr>
          <a:lstStyle/>
          <a:p>
            <a:r>
              <a:rPr lang="en-US" sz="2600" b="1" dirty="0" err="1"/>
              <a:t>Simplicidade</a:t>
            </a:r>
            <a:r>
              <a:rPr lang="en-US" sz="2600" dirty="0"/>
              <a:t>: </a:t>
            </a:r>
            <a:r>
              <a:rPr lang="en-US" sz="2600" i="1" dirty="0"/>
              <a:t>Separation of Concerns</a:t>
            </a:r>
            <a:r>
              <a:rPr lang="en-US" sz="2600" dirty="0"/>
              <a:t> (SoC), </a:t>
            </a:r>
            <a:r>
              <a:rPr lang="en-US" sz="2600" dirty="0" err="1"/>
              <a:t>componentização</a:t>
            </a:r>
            <a:endParaRPr lang="en-US" sz="2600" dirty="0"/>
          </a:p>
          <a:p>
            <a:r>
              <a:rPr lang="en-US" sz="2600" b="1" dirty="0" err="1"/>
              <a:t>Evolutividade</a:t>
            </a:r>
            <a:r>
              <a:rPr lang="en-US" sz="2600" dirty="0"/>
              <a:t>: </a:t>
            </a:r>
            <a:r>
              <a:rPr lang="en-US" sz="2600" dirty="0" err="1"/>
              <a:t>componente</a:t>
            </a:r>
            <a:r>
              <a:rPr lang="en-US" sz="2600" dirty="0"/>
              <a:t> </a:t>
            </a:r>
            <a:r>
              <a:rPr lang="en-US" sz="2600" dirty="0" err="1"/>
              <a:t>poder</a:t>
            </a:r>
            <a:r>
              <a:rPr lang="en-US" sz="2600" dirty="0"/>
              <a:t> ser </a:t>
            </a:r>
            <a:r>
              <a:rPr lang="en-US" sz="2600" dirty="0" err="1"/>
              <a:t>alterado</a:t>
            </a:r>
            <a:r>
              <a:rPr lang="en-US" sz="2600" dirty="0"/>
              <a:t> </a:t>
            </a:r>
            <a:r>
              <a:rPr lang="en-US" sz="2600" dirty="0" err="1"/>
              <a:t>sem</a:t>
            </a:r>
            <a:r>
              <a:rPr lang="en-US" sz="2600" dirty="0"/>
              <a:t> </a:t>
            </a:r>
            <a:r>
              <a:rPr lang="en-US" sz="2600" dirty="0" err="1"/>
              <a:t>impactar</a:t>
            </a:r>
            <a:r>
              <a:rPr lang="en-US" sz="2600" dirty="0"/>
              <a:t> </a:t>
            </a:r>
            <a:r>
              <a:rPr lang="en-US" sz="2600" dirty="0" err="1"/>
              <a:t>negativamente</a:t>
            </a:r>
            <a:r>
              <a:rPr lang="en-US" sz="2600" dirty="0"/>
              <a:t> outros</a:t>
            </a:r>
          </a:p>
        </p:txBody>
      </p:sp>
    </p:spTree>
    <p:extLst>
      <p:ext uri="{BB962C8B-B14F-4D97-AF65-F5344CB8AC3E}">
        <p14:creationId xmlns:p14="http://schemas.microsoft.com/office/powerpoint/2010/main" val="38501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4597234"/>
          </a:xfrm>
        </p:spPr>
        <p:txBody>
          <a:bodyPr>
            <a:noAutofit/>
          </a:bodyPr>
          <a:lstStyle/>
          <a:p>
            <a:r>
              <a:rPr lang="en-US" sz="2600" b="1" dirty="0" err="1"/>
              <a:t>Extensibilidade</a:t>
            </a:r>
            <a:r>
              <a:rPr lang="en-US" sz="2600" dirty="0"/>
              <a:t>: </a:t>
            </a:r>
            <a:r>
              <a:rPr lang="en-US" sz="2600" dirty="0" err="1"/>
              <a:t>habilidade</a:t>
            </a:r>
            <a:r>
              <a:rPr lang="en-US" sz="2600" dirty="0"/>
              <a:t> de </a:t>
            </a:r>
            <a:r>
              <a:rPr lang="en-US" sz="2600" dirty="0" err="1"/>
              <a:t>adicionar</a:t>
            </a:r>
            <a:r>
              <a:rPr lang="en-US" sz="2600" dirty="0"/>
              <a:t> </a:t>
            </a:r>
            <a:r>
              <a:rPr lang="en-US" sz="2600" dirty="0" err="1"/>
              <a:t>novas</a:t>
            </a:r>
            <a:r>
              <a:rPr lang="en-US" sz="2600" dirty="0"/>
              <a:t> </a:t>
            </a:r>
            <a:r>
              <a:rPr lang="en-US" sz="2600" dirty="0" err="1"/>
              <a:t>funções</a:t>
            </a:r>
            <a:r>
              <a:rPr lang="en-US" sz="2600" dirty="0"/>
              <a:t> </a:t>
            </a:r>
            <a:r>
              <a:rPr lang="en-US" sz="2600" dirty="0" err="1"/>
              <a:t>ao</a:t>
            </a:r>
            <a:r>
              <a:rPr lang="en-US" sz="2600" dirty="0"/>
              <a:t> </a:t>
            </a:r>
            <a:r>
              <a:rPr lang="en-US" sz="2600" dirty="0" err="1"/>
              <a:t>sistema</a:t>
            </a:r>
            <a:endParaRPr lang="en-US" sz="2600" dirty="0"/>
          </a:p>
          <a:p>
            <a:r>
              <a:rPr lang="en-US" sz="2600" b="1" dirty="0" err="1"/>
              <a:t>Reusabilidade</a:t>
            </a:r>
            <a:r>
              <a:rPr lang="en-US" sz="2600" dirty="0"/>
              <a:t>: </a:t>
            </a:r>
            <a:r>
              <a:rPr lang="en-US" sz="2600" dirty="0" err="1"/>
              <a:t>usar</a:t>
            </a:r>
            <a:r>
              <a:rPr lang="en-US" sz="2600" dirty="0"/>
              <a:t> </a:t>
            </a:r>
            <a:r>
              <a:rPr lang="en-US" sz="2600" dirty="0" err="1"/>
              <a:t>componente</a:t>
            </a:r>
            <a:r>
              <a:rPr lang="en-US" sz="2600" dirty="0"/>
              <a:t>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outras</a:t>
            </a:r>
            <a:r>
              <a:rPr lang="en-US" sz="2600" dirty="0"/>
              <a:t> </a:t>
            </a:r>
            <a:r>
              <a:rPr lang="en-US" sz="2600" dirty="0" err="1"/>
              <a:t>aplicações</a:t>
            </a:r>
            <a:endParaRPr lang="en-US" sz="2600" dirty="0"/>
          </a:p>
          <a:p>
            <a:r>
              <a:rPr lang="en-US" sz="2600" b="1" dirty="0" err="1"/>
              <a:t>Portabilidade</a:t>
            </a:r>
            <a:r>
              <a:rPr lang="en-US" sz="2600" dirty="0"/>
              <a:t>: </a:t>
            </a:r>
            <a:r>
              <a:rPr lang="en-US" sz="2600" dirty="0" err="1"/>
              <a:t>capacidade</a:t>
            </a:r>
            <a:r>
              <a:rPr lang="en-US" sz="2600" dirty="0"/>
              <a:t> de </a:t>
            </a:r>
            <a:r>
              <a:rPr lang="en-US" sz="2600" dirty="0" err="1"/>
              <a:t>executar</a:t>
            </a:r>
            <a:r>
              <a:rPr lang="en-US" sz="2600" dirty="0"/>
              <a:t>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diferentes</a:t>
            </a:r>
            <a:r>
              <a:rPr lang="en-US" sz="2600" dirty="0"/>
              <a:t> </a:t>
            </a:r>
            <a:r>
              <a:rPr lang="en-US" sz="2600" dirty="0" err="1"/>
              <a:t>ambientes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560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23" y="2514018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 </a:t>
            </a:r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🤔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bibliotecas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(RIP)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Styles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and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the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Design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of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Network-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based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Software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(Tese de Doutorado que deu origem ao REST).  Roy T. Fielding, 2000: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www.ics.uci.edu/~fielding/pubs/dissertation/fielding_dissertation.pdf</a:t>
            </a:r>
            <a:endParaRPr lang="pt-BR" sz="24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Arquitetura orientada a serviços para comércio eletrônico no Sistema Brasileiro de TV Digital. Dissertação de Mestrado. Universidade de Brasília. Manoel C. Silva Filho, 2011: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http://repositorio.unb.br/handle/10482/10360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Referências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521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Como é que tais operações são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 não guarda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mas o cliente pode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98530"/>
            <a:ext cx="11150739" cy="3777622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Transferência de dados normalmente por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caso: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são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86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Verbos == Operações CRUD</a:t>
            </a:r>
          </a:p>
          <a:p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9231"/>
              </p:ext>
            </p:extLst>
          </p:nvPr>
        </p:nvGraphicFramePr>
        <p:xfrm>
          <a:off x="746824" y="3713315"/>
          <a:ext cx="1078508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444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3546925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  <a:gridCol w="3372715">
                  <a:extLst>
                    <a:ext uri="{9D8B030D-6E8A-4147-A177-3AD203B41FA5}">
                      <a16:colId xmlns:a16="http://schemas.microsoft.com/office/drawing/2014/main" val="409438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Comando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insert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select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update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75" y="2264067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Exemplo</a:t>
            </a:r>
            <a:b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</a:b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 na web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09231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348ACF-FEB7-9A4D-A401-0E254D691E32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getProduto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E5DF02-C045-E04C-8DD5-7307359DBA20}"/>
              </a:ext>
            </a:extLst>
          </p:cNvPr>
          <p:cNvCxnSpPr>
            <a:cxnSpLocks/>
          </p:cNvCxnSpPr>
          <p:nvPr/>
        </p:nvCxnSpPr>
        <p:spPr>
          <a:xfrm flipH="1" flipV="1">
            <a:off x="2371709" y="5196500"/>
            <a:ext cx="6411183" cy="3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E29519-A37F-C74C-A1ED-177E8E84A0D1}"/>
              </a:ext>
            </a:extLst>
          </p:cNvPr>
          <p:cNvCxnSpPr>
            <a:cxnSpLocks/>
          </p:cNvCxnSpPr>
          <p:nvPr/>
        </p:nvCxnSpPr>
        <p:spPr>
          <a:xfrm>
            <a:off x="2371709" y="5196500"/>
            <a:ext cx="6522418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D123C-9194-9D47-8B31-70A47E44D9AC}"/>
              </a:ext>
            </a:extLst>
          </p:cNvPr>
          <p:cNvSpPr txBox="1"/>
          <p:nvPr/>
        </p:nvSpPr>
        <p:spPr>
          <a:xfrm>
            <a:off x="3649708" y="4524929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 GET</a:t>
            </a:r>
          </a:p>
          <a:p>
            <a:pPr algn="ctr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servidor.com</a:t>
            </a:r>
            <a:r>
              <a:rPr lang="pt-BR" dirty="0"/>
              <a:t>/produto/1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0F97A-2A45-FD45-B6D7-7894B9A6BCCB}"/>
              </a:ext>
            </a:extLst>
          </p:cNvPr>
          <p:cNvSpPr txBox="1"/>
          <p:nvPr/>
        </p:nvSpPr>
        <p:spPr>
          <a:xfrm>
            <a:off x="5326866" y="5221741"/>
            <a:ext cx="3067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“TV LCD”,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7786127" cy="1456692"/>
          </a:xfrm>
        </p:spPr>
        <p:txBody>
          <a:bodyPr>
            <a:noAutofit/>
          </a:bodyPr>
          <a:lstStyle/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envia requisição com cód. de produto e recebe os dados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B9CBF8-F164-F446-88E1-209BDC5B03A9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219496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22865 0.0101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32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4" grpId="1"/>
      <p:bldP spid="15" grpId="0"/>
      <p:bldP spid="15" grpId="1"/>
      <p:bldP spid="18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2"/>
            <a:ext cx="7786127" cy="2041595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pode guardar tais dados e utilizá-los em novas requisições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Somente o cliente pode guardar estado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D618A-E3C2-A94A-9FF5-74D749B4CCE1}"/>
              </a:ext>
            </a:extLst>
          </p:cNvPr>
          <p:cNvSpPr txBox="1"/>
          <p:nvPr/>
        </p:nvSpPr>
        <p:spPr>
          <a:xfrm>
            <a:off x="2535750" y="5282553"/>
            <a:ext cx="4380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“TV LCD”,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E5DF02-C045-E04C-8DD5-7307359DBA20}"/>
              </a:ext>
            </a:extLst>
          </p:cNvPr>
          <p:cNvCxnSpPr>
            <a:cxnSpLocks/>
          </p:cNvCxnSpPr>
          <p:nvPr/>
        </p:nvCxnSpPr>
        <p:spPr>
          <a:xfrm flipH="1" flipV="1">
            <a:off x="2371709" y="5196500"/>
            <a:ext cx="6411183" cy="3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7ACDDB4-CE39-BF4F-ADDE-B34605B9DE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2110" y="4917293"/>
            <a:ext cx="1219197" cy="121919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4CD132C-BBDC-BF44-A108-99B05CA8B720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getProduto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92E1AC-E4DA-1348-B1D5-391089A6E7A5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31681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14625</TotalTime>
  <Words>1677</Words>
  <Application>Microsoft Macintosh PowerPoint</Application>
  <PresentationFormat>Widescreen</PresentationFormat>
  <Paragraphs>238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Courier</vt:lpstr>
      <vt:lpstr>Courier New</vt:lpstr>
      <vt:lpstr>Vapor Trail</vt:lpstr>
      <vt:lpstr>Introdução aos Web Services RESt</vt:lpstr>
      <vt:lpstr>Web Services RESt</vt:lpstr>
      <vt:lpstr>Web Services RESt</vt:lpstr>
      <vt:lpstr>Web Services RESt</vt:lpstr>
      <vt:lpstr>Web Services RESt</vt:lpstr>
      <vt:lpstr>Web Services RESt</vt:lpstr>
      <vt:lpstr>Exemplo Cadastro de produtos na web</vt:lpstr>
      <vt:lpstr>Cadastro de produtos</vt:lpstr>
      <vt:lpstr>Cadastro de produtos</vt:lpstr>
      <vt:lpstr>Cadastro de produtos</vt:lpstr>
      <vt:lpstr>Cadastro de produtos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Fluxo de requisições rest</vt:lpstr>
      <vt:lpstr>PowerPoint Presentation</vt:lpstr>
      <vt:lpstr>Formato de dados</vt:lpstr>
      <vt:lpstr>Juntando as peças</vt:lpstr>
      <vt:lpstr>PowerPoint Presentation</vt:lpstr>
      <vt:lpstr>Detalhes</vt:lpstr>
      <vt:lpstr>Lembram do serviço SOAP de consulta de CEP dos correios? </vt:lpstr>
      <vt:lpstr>E Se fosse rest?</vt:lpstr>
      <vt:lpstr>Felizmente temos opções</vt:lpstr>
      <vt:lpstr>Propriedades de arquitetura rest (Fielding, 2000)</vt:lpstr>
      <vt:lpstr>Propriedades de arquitetura rest (Fielding, 2000)</vt:lpstr>
      <vt:lpstr>Propriedades de arquitetura rest (Fielding, 2000)</vt:lpstr>
      <vt:lpstr>Propriedades de arquitetura rest (Fielding, 2000)</vt:lpstr>
      <vt:lpstr>Por fim: o que raios essa imagem de fundo tem a ver com rest? 🤔</vt:lpstr>
      <vt:lpstr>PowerPoint Presentation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1073</cp:revision>
  <cp:lastPrinted>2018-10-31T18:58:06Z</cp:lastPrinted>
  <dcterms:created xsi:type="dcterms:W3CDTF">2018-10-29T17:43:05Z</dcterms:created>
  <dcterms:modified xsi:type="dcterms:W3CDTF">2022-05-04T01:14:50Z</dcterms:modified>
</cp:coreProperties>
</file>